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69" r:id="rId3"/>
    <p:sldId id="276" r:id="rId4"/>
    <p:sldId id="271" r:id="rId5"/>
    <p:sldId id="272" r:id="rId6"/>
    <p:sldId id="278" r:id="rId7"/>
    <p:sldId id="277" r:id="rId8"/>
    <p:sldId id="283" r:id="rId9"/>
    <p:sldId id="284" r:id="rId10"/>
    <p:sldId id="285" r:id="rId11"/>
    <p:sldId id="286" r:id="rId12"/>
    <p:sldId id="274" r:id="rId13"/>
    <p:sldId id="275" r:id="rId14"/>
    <p:sldId id="28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2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6" indent="0" algn="ctr">
              <a:buNone/>
              <a:defRPr sz="2800"/>
            </a:lvl2pPr>
            <a:lvl3pPr marL="914411" indent="0" algn="ctr">
              <a:buNone/>
              <a:defRPr sz="2400"/>
            </a:lvl3pPr>
            <a:lvl4pPr marL="1371617" indent="0" algn="ctr">
              <a:buNone/>
              <a:defRPr sz="2000"/>
            </a:lvl4pPr>
            <a:lvl5pPr marL="1828823" indent="0" algn="ctr">
              <a:buNone/>
              <a:defRPr sz="2000"/>
            </a:lvl5pPr>
            <a:lvl6pPr marL="2286029" indent="0" algn="ctr">
              <a:buNone/>
              <a:defRPr sz="2000"/>
            </a:lvl6pPr>
            <a:lvl7pPr marL="2743234" indent="0" algn="ctr">
              <a:buNone/>
              <a:defRPr sz="2000"/>
            </a:lvl7pPr>
            <a:lvl8pPr marL="3200440" indent="0" algn="ctr">
              <a:buNone/>
              <a:defRPr sz="2000"/>
            </a:lvl8pPr>
            <a:lvl9pPr marL="3657646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55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0363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3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1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52634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1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8801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8" y="1681851"/>
            <a:ext cx="5156201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8" y="2507550"/>
            <a:ext cx="51562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2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0"/>
            <a:ext cx="5181602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5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86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457201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1" y="990601"/>
            <a:ext cx="6172201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9" y="2057400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06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1" y="990601"/>
            <a:ext cx="6172201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9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8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8" y="1828801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42FBE4-66D0-460E-8DEB-93B1FC28E2F4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3FFC7-6201-45AA-A3B6-5B851AFCE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5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spcBef>
          <a:spcPct val="20000"/>
        </a:spcBef>
        <a:buFont typeface="Wingdings 2" pitchFamily="18" charset="2"/>
        <a:buChar char="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spcBef>
          <a:spcPct val="20000"/>
        </a:spcBef>
        <a:buFont typeface="Wingdings 2" pitchFamily="18" charset="2"/>
        <a:buChar char="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spcBef>
          <a:spcPct val="20000"/>
        </a:spcBef>
        <a:buFont typeface="Wingdings 2" pitchFamily="18" charset="2"/>
        <a:buChar char="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spcBef>
          <a:spcPct val="20000"/>
        </a:spcBef>
        <a:buFont typeface="Wingdings 2" pitchFamily="18" charset="2"/>
        <a:buChar char="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pqnjenny97.dothome.co.kr/Kiehl's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Kiehlskore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pf.kakao.com/_IBxlJb" TargetMode="External"/><Relationship Id="rId4" Type="http://schemas.openxmlformats.org/officeDocument/2006/relationships/hyperlink" Target="https://www.instagram.com/p/CoWGXk8Od9b/?utm_source=ig_web_copy_lin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KiehlsKore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hyperlink" Target="https://www.youtube.com/@kiehlskorea/featured" TargetMode="External"/><Relationship Id="rId4" Type="http://schemas.openxmlformats.org/officeDocument/2006/relationships/hyperlink" Target="https://www.instagram.com/Kiehlskore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5&#52264;_0320_&#54868;&#47732;&#44396;&#54788;&#54217;&#44032;/mobile.kyy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../5&#52264;_0320_&#54868;&#47732;&#44396;&#54788;&#54217;&#44032;/mobile.kyy/sub_product.html" TargetMode="External"/><Relationship Id="rId4" Type="http://schemas.openxmlformats.org/officeDocument/2006/relationships/hyperlink" Target="../5&#52264;_0320_&#54868;&#47732;&#44396;&#54788;&#54217;&#44032;/mobile.kyy/login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../5&#52264;_0320_&#54868;&#47732;&#44396;&#54788;&#54217;&#44032;/mobile.kyy/sub_best.html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../5&#52264;_0320_&#54868;&#47732;&#44396;&#54788;&#54217;&#44032;/mobile.kyy/ban2.html" TargetMode="External"/><Relationship Id="rId5" Type="http://schemas.openxmlformats.org/officeDocument/2006/relationships/hyperlink" Target="../5&#52264;_0320_&#54868;&#47732;&#44396;&#54788;&#54217;&#44032;/mobile.kyy/ban1.html" TargetMode="External"/><Relationship Id="rId4" Type="http://schemas.openxmlformats.org/officeDocument/2006/relationships/hyperlink" Target="../5&#52264;_0320_&#54868;&#47732;&#44396;&#54788;&#54217;&#44032;/mobile.kyy/sub_produc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05667"/>
            <a:ext cx="12192000" cy="2981785"/>
            <a:chOff x="0" y="1205667"/>
            <a:chExt cx="12192000" cy="29817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0000" contras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05667"/>
              <a:ext cx="12192000" cy="298178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0" y="1205667"/>
              <a:ext cx="12192000" cy="298178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86074" y="2033779"/>
            <a:ext cx="5819856" cy="1325563"/>
          </a:xfrm>
          <a:noFill/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모바일 웹 기획서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7117" y="5153044"/>
            <a:ext cx="222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2023.04.03 </a:t>
            </a:r>
            <a:r>
              <a:rPr lang="ko-KR" altLang="en-US" sz="1600" dirty="0" err="1" smtClean="0">
                <a:latin typeface="+mn-ea"/>
              </a:rPr>
              <a:t>김이영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611779"/>
            <a:ext cx="3848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URL :  </a:t>
            </a:r>
            <a:r>
              <a:rPr lang="en-US" altLang="ko-KR" sz="1000" b="1" dirty="0">
                <a:latin typeface="+mn-ea"/>
                <a:hlinkClick r:id="rId4"/>
              </a:rPr>
              <a:t>http://</a:t>
            </a:r>
            <a:r>
              <a:rPr lang="en-US" altLang="ko-KR" sz="1000" b="1" dirty="0" smtClean="0">
                <a:latin typeface="+mn-ea"/>
                <a:hlinkClick r:id="rId4"/>
              </a:rPr>
              <a:t>tpqnjenny97.dothome.co.kr/Kiehl's/index.html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9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0" y="74452"/>
            <a:ext cx="1841182" cy="484523"/>
          </a:xfrm>
          <a:prstGeom prst="rect">
            <a:avLst/>
          </a:prstGeom>
        </p:spPr>
      </p:pic>
      <p:sp>
        <p:nvSpPr>
          <p:cNvPr id="4" name="제목 2"/>
          <p:cNvSpPr txBox="1">
            <a:spLocks/>
          </p:cNvSpPr>
          <p:nvPr/>
        </p:nvSpPr>
        <p:spPr>
          <a:xfrm>
            <a:off x="555987" y="569313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 보드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57576"/>
              </p:ext>
            </p:extLst>
          </p:nvPr>
        </p:nvGraphicFramePr>
        <p:xfrm>
          <a:off x="833971" y="949826"/>
          <a:ext cx="10795534" cy="5595393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647526">
                  <a:extLst>
                    <a:ext uri="{9D8B030D-6E8A-4147-A177-3AD203B41FA5}">
                      <a16:colId xmlns:a16="http://schemas.microsoft.com/office/drawing/2014/main" val="2276834427"/>
                    </a:ext>
                  </a:extLst>
                </a:gridCol>
                <a:gridCol w="1430172">
                  <a:extLst>
                    <a:ext uri="{9D8B030D-6E8A-4147-A177-3AD203B41FA5}">
                      <a16:colId xmlns:a16="http://schemas.microsoft.com/office/drawing/2014/main" val="1859259931"/>
                    </a:ext>
                  </a:extLst>
                </a:gridCol>
                <a:gridCol w="875621">
                  <a:extLst>
                    <a:ext uri="{9D8B030D-6E8A-4147-A177-3AD203B41FA5}">
                      <a16:colId xmlns:a16="http://schemas.microsoft.com/office/drawing/2014/main" val="117585491"/>
                    </a:ext>
                  </a:extLst>
                </a:gridCol>
                <a:gridCol w="966594">
                  <a:extLst>
                    <a:ext uri="{9D8B030D-6E8A-4147-A177-3AD203B41FA5}">
                      <a16:colId xmlns:a16="http://schemas.microsoft.com/office/drawing/2014/main" val="103262277"/>
                    </a:ext>
                  </a:extLst>
                </a:gridCol>
                <a:gridCol w="875621">
                  <a:extLst>
                    <a:ext uri="{9D8B030D-6E8A-4147-A177-3AD203B41FA5}">
                      <a16:colId xmlns:a16="http://schemas.microsoft.com/office/drawing/2014/main" val="2751335923"/>
                    </a:ext>
                  </a:extLst>
                </a:gridCol>
              </a:tblGrid>
              <a:tr h="2139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Kiehl's</a:t>
                      </a:r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 Korea Website </a:t>
                      </a:r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StoryBoard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Project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Kiehl's Korea Website Renewal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813498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Author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김이영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000792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Mobile 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169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919616"/>
                  </a:ext>
                </a:extLst>
              </a:tr>
              <a:tr h="2939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325796"/>
                  </a:ext>
                </a:extLst>
              </a:tr>
              <a:tr h="352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@</a:t>
                      </a:r>
                      <a:r>
                        <a:rPr lang="en-US" altLang="ko-KR" sz="900" dirty="0" err="1" smtClean="0">
                          <a:solidFill>
                            <a:srgbClr val="C00000"/>
                          </a:solidFill>
                          <a:latin typeface="+mn-ea"/>
                        </a:rPr>
                        <a:t>kiehlskorea</a:t>
                      </a:r>
                      <a:r>
                        <a:rPr lang="en-US" altLang="ko-KR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rgbClr val="C00000"/>
                          </a:solidFill>
                          <a:latin typeface="+mn-ea"/>
                        </a:rPr>
                        <a:t>인스타그램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키엘 코리아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 페이지 새 창으로 열림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 </a:t>
                      </a:r>
                      <a:r>
                        <a:rPr lang="ko-KR" altLang="en-US" sz="900" dirty="0" err="1" smtClean="0">
                          <a:solidFill>
                            <a:srgbClr val="C00000"/>
                          </a:solidFill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rgbClr val="C00000"/>
                          </a:solidFill>
                          <a:latin typeface="+mn-ea"/>
                        </a:rPr>
                        <a:t>게시글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+mn-ea"/>
                        </a:rPr>
                        <a:t>해당 </a:t>
                      </a:r>
                      <a:r>
                        <a:rPr lang="ko-KR" altLang="en-US" sz="900" dirty="0" err="1" smtClean="0">
                          <a:latin typeface="+mn-ea"/>
                        </a:rPr>
                        <a:t>게시글</a:t>
                      </a:r>
                      <a:r>
                        <a:rPr lang="ko-KR" altLang="en-US" sz="900" dirty="0" smtClean="0">
                          <a:latin typeface="+mn-ea"/>
                        </a:rPr>
                        <a:t> 새 창으로 열림</a:t>
                      </a:r>
                      <a:endParaRPr lang="en-US" altLang="ko-KR" sz="9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 </a:t>
                      </a:r>
                      <a:r>
                        <a:rPr lang="en-US" altLang="ko-KR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SUB BANNER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+mn-ea"/>
                        </a:rPr>
                        <a:t>키엘 </a:t>
                      </a:r>
                      <a:r>
                        <a:rPr lang="ko-KR" altLang="en-US" sz="900" dirty="0" err="1" smtClean="0">
                          <a:latin typeface="+mn-ea"/>
                        </a:rPr>
                        <a:t>카카오톡</a:t>
                      </a:r>
                      <a:r>
                        <a:rPr lang="ko-KR" altLang="en-US" sz="900" dirty="0" smtClean="0">
                          <a:latin typeface="+mn-ea"/>
                        </a:rPr>
                        <a:t> 상담하기 새 창으로 열림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780055"/>
                  </a:ext>
                </a:extLst>
              </a:tr>
              <a:tr h="29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Link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08208"/>
                  </a:ext>
                </a:extLst>
              </a:tr>
              <a:tr h="743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①</a:t>
                      </a:r>
                      <a:r>
                        <a:rPr lang="ko-KR" altLang="en-US" sz="900" dirty="0" smtClean="0">
                          <a:latin typeface="+mn-ea"/>
                        </a:rPr>
                        <a:t> 키엘 코리아 공식 </a:t>
                      </a:r>
                      <a:r>
                        <a:rPr lang="ko-KR" altLang="en-US" sz="900" dirty="0" err="1" smtClean="0"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latin typeface="+mn-ea"/>
                        </a:rPr>
                        <a:t> 주소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3"/>
                        </a:rPr>
                        <a:t>https://www.instagram.com/Kiehlskorea/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</a:t>
                      </a:r>
                      <a:r>
                        <a:rPr lang="ko-KR" altLang="en-US" sz="900" dirty="0" smtClean="0">
                          <a:latin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latin typeface="+mn-ea"/>
                        </a:rPr>
                        <a:t> 게시물 주소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4"/>
                        </a:rPr>
                        <a:t>https://www.instagram.com/p/CoWGXk8Od9b/?utm_source=ig_web_copy_link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</a:t>
                      </a:r>
                      <a:r>
                        <a:rPr lang="ko-KR" altLang="en-US" sz="900" dirty="0" smtClean="0">
                          <a:latin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</a:rPr>
                        <a:t>카카오톡</a:t>
                      </a:r>
                      <a:r>
                        <a:rPr lang="ko-KR" altLang="en-US" sz="900" dirty="0" smtClean="0">
                          <a:latin typeface="+mn-ea"/>
                        </a:rPr>
                        <a:t> 상담하기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5"/>
                        </a:rPr>
                        <a:t>https://pf.kakao.com/_IBxlJb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  <a:endParaRPr lang="en-US" altLang="ko-KR" sz="900" dirty="0" smtClean="0">
                        <a:latin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47473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599" y="1738440"/>
            <a:ext cx="3118760" cy="446830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372274" y="1738440"/>
            <a:ext cx="31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①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92739" y="1881067"/>
            <a:ext cx="527271" cy="15252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06488" y="2044661"/>
            <a:ext cx="31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②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24974" y="2188843"/>
            <a:ext cx="1307193" cy="125262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66706" y="5066504"/>
            <a:ext cx="31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③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01413" y="5220393"/>
            <a:ext cx="3109925" cy="98634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2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0" y="74452"/>
            <a:ext cx="1841182" cy="484523"/>
          </a:xfrm>
          <a:prstGeom prst="rect">
            <a:avLst/>
          </a:prstGeom>
        </p:spPr>
      </p:pic>
      <p:sp>
        <p:nvSpPr>
          <p:cNvPr id="4" name="제목 2"/>
          <p:cNvSpPr txBox="1">
            <a:spLocks/>
          </p:cNvSpPr>
          <p:nvPr/>
        </p:nvSpPr>
        <p:spPr>
          <a:xfrm>
            <a:off x="555987" y="569313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 보드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02687"/>
              </p:ext>
            </p:extLst>
          </p:nvPr>
        </p:nvGraphicFramePr>
        <p:xfrm>
          <a:off x="833971" y="949826"/>
          <a:ext cx="10795534" cy="5506715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647526">
                  <a:extLst>
                    <a:ext uri="{9D8B030D-6E8A-4147-A177-3AD203B41FA5}">
                      <a16:colId xmlns:a16="http://schemas.microsoft.com/office/drawing/2014/main" val="2276834427"/>
                    </a:ext>
                  </a:extLst>
                </a:gridCol>
                <a:gridCol w="1430172">
                  <a:extLst>
                    <a:ext uri="{9D8B030D-6E8A-4147-A177-3AD203B41FA5}">
                      <a16:colId xmlns:a16="http://schemas.microsoft.com/office/drawing/2014/main" val="1859259931"/>
                    </a:ext>
                  </a:extLst>
                </a:gridCol>
                <a:gridCol w="875621">
                  <a:extLst>
                    <a:ext uri="{9D8B030D-6E8A-4147-A177-3AD203B41FA5}">
                      <a16:colId xmlns:a16="http://schemas.microsoft.com/office/drawing/2014/main" val="117585491"/>
                    </a:ext>
                  </a:extLst>
                </a:gridCol>
                <a:gridCol w="966594">
                  <a:extLst>
                    <a:ext uri="{9D8B030D-6E8A-4147-A177-3AD203B41FA5}">
                      <a16:colId xmlns:a16="http://schemas.microsoft.com/office/drawing/2014/main" val="103262277"/>
                    </a:ext>
                  </a:extLst>
                </a:gridCol>
                <a:gridCol w="875621">
                  <a:extLst>
                    <a:ext uri="{9D8B030D-6E8A-4147-A177-3AD203B41FA5}">
                      <a16:colId xmlns:a16="http://schemas.microsoft.com/office/drawing/2014/main" val="2751335923"/>
                    </a:ext>
                  </a:extLst>
                </a:gridCol>
              </a:tblGrid>
              <a:tr h="2139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Kiehl's</a:t>
                      </a:r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 Korea Website </a:t>
                      </a:r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StoryBoard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Project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Kiehl's Korea Website Renewal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813498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Author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김이영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000792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Mobile 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169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919616"/>
                  </a:ext>
                </a:extLst>
              </a:tr>
              <a:tr h="2939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325796"/>
                  </a:ext>
                </a:extLst>
              </a:tr>
              <a:tr h="352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① 페이스북 공식 계정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키엘 코리아 페이스북 페이지 새 창으로 열림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 </a:t>
                      </a:r>
                      <a:r>
                        <a:rPr lang="ko-KR" altLang="en-US" sz="900" dirty="0" err="1" smtClean="0">
                          <a:solidFill>
                            <a:srgbClr val="C00000"/>
                          </a:solidFill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 공식 계정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키엘 코리아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 페이지 새 창으로 열림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 유튜브 공식 계정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키엘 코리아 유튜브 페이지 새 창으로 열림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④ </a:t>
                      </a:r>
                      <a:r>
                        <a:rPr lang="en-US" altLang="ko-KR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TOP </a:t>
                      </a: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버튼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HEADER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</a:rPr>
                        <a:t>으로 이동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780055"/>
                  </a:ext>
                </a:extLst>
              </a:tr>
              <a:tr h="29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Link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08208"/>
                  </a:ext>
                </a:extLst>
              </a:tr>
              <a:tr h="743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①</a:t>
                      </a:r>
                      <a:r>
                        <a:rPr lang="ko-KR" altLang="en-US" sz="900" dirty="0" smtClean="0">
                          <a:latin typeface="+mn-ea"/>
                        </a:rPr>
                        <a:t> 키엘 코리아 페이스북 주소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3"/>
                        </a:rPr>
                        <a:t>https://www.facebook.com/KiehlsKorea/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</a:t>
                      </a:r>
                      <a:r>
                        <a:rPr lang="ko-KR" altLang="en-US" sz="900" dirty="0" smtClean="0">
                          <a:latin typeface="+mn-ea"/>
                        </a:rPr>
                        <a:t> 키엘 코리아 </a:t>
                      </a:r>
                      <a:r>
                        <a:rPr lang="ko-KR" altLang="en-US" sz="900" dirty="0" err="1" smtClean="0">
                          <a:latin typeface="+mn-ea"/>
                        </a:rPr>
                        <a:t>인스타그램</a:t>
                      </a:r>
                      <a:r>
                        <a:rPr lang="ko-KR" altLang="en-US" sz="900" dirty="0" smtClean="0">
                          <a:latin typeface="+mn-ea"/>
                        </a:rPr>
                        <a:t> 주소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4"/>
                        </a:rPr>
                        <a:t>https://www.instagram.com/Kiehlskorea/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</a:t>
                      </a:r>
                      <a:r>
                        <a:rPr lang="ko-KR" altLang="en-US" sz="900" dirty="0" smtClean="0">
                          <a:latin typeface="+mn-ea"/>
                        </a:rPr>
                        <a:t> 키엘 코리아 유튜브 주소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5"/>
                        </a:rPr>
                        <a:t>https://www.youtube.com/@kiehlskorea/featured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  <a:endParaRPr lang="en-US" altLang="ko-KR" sz="900" dirty="0" smtClean="0">
                        <a:latin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4747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601" y="2425049"/>
            <a:ext cx="3807891" cy="3071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57001" y="27782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①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517" y="27782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②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65777" y="3042458"/>
            <a:ext cx="440217" cy="4183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15013" y="27782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③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88417" y="3042458"/>
            <a:ext cx="440217" cy="4183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43137" y="3042457"/>
            <a:ext cx="440217" cy="4183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08898" y="4903149"/>
            <a:ext cx="482594" cy="45856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215311" y="466798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④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3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5" name="제목 2"/>
          <p:cNvSpPr txBox="1">
            <a:spLocks/>
          </p:cNvSpPr>
          <p:nvPr/>
        </p:nvSpPr>
        <p:spPr>
          <a:xfrm>
            <a:off x="1229317" y="718942"/>
            <a:ext cx="3400871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메인</a:t>
            </a:r>
            <a:r>
              <a:rPr lang="en-US" altLang="ko-KR" sz="2000" b="1" dirty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b="1" dirty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 디자인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4646"/>
          <a:stretch/>
        </p:blipFill>
        <p:spPr>
          <a:xfrm>
            <a:off x="1075365" y="1350781"/>
            <a:ext cx="1308912" cy="4513338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5479"/>
          <a:stretch/>
        </p:blipFill>
        <p:spPr>
          <a:xfrm>
            <a:off x="2675153" y="1350781"/>
            <a:ext cx="1308912" cy="54256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5365" y="1089116"/>
            <a:ext cx="2254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① 메인 페이지 디자인</a:t>
            </a:r>
            <a:endParaRPr lang="ko-KR" altLang="en-US" sz="1000" b="1" u="sng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54130"/>
          <a:stretch/>
        </p:blipFill>
        <p:spPr>
          <a:xfrm>
            <a:off x="4877670" y="1356013"/>
            <a:ext cx="1312669" cy="32549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5593"/>
          <a:stretch/>
        </p:blipFill>
        <p:spPr>
          <a:xfrm>
            <a:off x="6476687" y="1335337"/>
            <a:ext cx="1310453" cy="385416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877670" y="1089116"/>
            <a:ext cx="2254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② 서브 페이지 디자인 </a:t>
            </a:r>
            <a:r>
              <a:rPr lang="en-US" altLang="ko-KR" sz="1000" b="1" dirty="0" smtClean="0">
                <a:latin typeface="+mn-ea"/>
              </a:rPr>
              <a:t>-1</a:t>
            </a:r>
            <a:endParaRPr lang="ko-KR" altLang="en-US" sz="1000" b="1" u="sng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1" b="69492"/>
          <a:stretch/>
        </p:blipFill>
        <p:spPr>
          <a:xfrm>
            <a:off x="8706453" y="1356013"/>
            <a:ext cx="1310531" cy="447219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70682"/>
          <a:stretch/>
        </p:blipFill>
        <p:spPr>
          <a:xfrm>
            <a:off x="10291416" y="1350781"/>
            <a:ext cx="1310174" cy="429664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692259" y="1093761"/>
            <a:ext cx="2254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③ 서브 페이지 디자인 </a:t>
            </a:r>
            <a:r>
              <a:rPr lang="en-US" altLang="ko-KR" sz="1000" b="1" dirty="0" smtClean="0">
                <a:latin typeface="+mn-ea"/>
              </a:rPr>
              <a:t>-2</a:t>
            </a:r>
            <a:endParaRPr lang="ko-KR" altLang="en-US" sz="10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20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5" name="제목 2"/>
          <p:cNvSpPr txBox="1">
            <a:spLocks/>
          </p:cNvSpPr>
          <p:nvPr/>
        </p:nvSpPr>
        <p:spPr>
          <a:xfrm>
            <a:off x="1229317" y="718942"/>
            <a:ext cx="3400871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09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 일정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85" y="1721372"/>
            <a:ext cx="9490230" cy="33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7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05667"/>
            <a:ext cx="12192000" cy="2981785"/>
            <a:chOff x="0" y="1205667"/>
            <a:chExt cx="12192000" cy="29817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0000" contras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05667"/>
              <a:ext cx="12192000" cy="298178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0" y="1205667"/>
              <a:ext cx="12192000" cy="298178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86074" y="2033779"/>
            <a:ext cx="5819856" cy="1325563"/>
          </a:xfr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84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29318" y="718942"/>
            <a:ext cx="2891668" cy="370174"/>
          </a:xfr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altLang="ko-KR" sz="1401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79"/>
          <a:stretch/>
        </p:blipFill>
        <p:spPr>
          <a:xfrm>
            <a:off x="1229318" y="1296786"/>
            <a:ext cx="4181196" cy="51818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18909" y="1928224"/>
            <a:ext cx="5985164" cy="34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1" dirty="0">
                <a:latin typeface="+mn-ea"/>
              </a:rPr>
              <a:t>오래된 역사와 명성을 갖고있는 키엘</a:t>
            </a:r>
            <a:r>
              <a:rPr lang="en-US" altLang="ko-KR" sz="1001" i="1" dirty="0">
                <a:latin typeface="+mn-ea"/>
              </a:rPr>
              <a:t>(</a:t>
            </a:r>
            <a:r>
              <a:rPr lang="en-US" altLang="ko-KR" sz="1001" i="1" dirty="0" err="1">
                <a:latin typeface="+mn-ea"/>
              </a:rPr>
              <a:t>Kiehl’s</a:t>
            </a:r>
            <a:r>
              <a:rPr lang="en-US" altLang="ko-KR" sz="1001" i="1" dirty="0">
                <a:latin typeface="+mn-ea"/>
              </a:rPr>
              <a:t>) </a:t>
            </a:r>
            <a:r>
              <a:rPr lang="ko-KR" altLang="en-US" sz="1001" dirty="0">
                <a:latin typeface="+mn-ea"/>
              </a:rPr>
              <a:t>브랜드는 순한 성분으로 유명한 화장품 브랜드이다</a:t>
            </a:r>
            <a:r>
              <a:rPr lang="en-US" altLang="ko-KR" sz="1001" dirty="0" smtClean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001" dirty="0" smtClean="0">
                <a:latin typeface="+mn-ea"/>
              </a:rPr>
              <a:t>소비자 개개인 별 피부 타입에 맞추어 제품을 추천 해주는 </a:t>
            </a:r>
            <a:r>
              <a:rPr lang="en-US" altLang="ko-KR" sz="1001" dirty="0" smtClean="0">
                <a:latin typeface="+mn-ea"/>
              </a:rPr>
              <a:t>1:1 </a:t>
            </a:r>
            <a:r>
              <a:rPr lang="ko-KR" altLang="en-US" sz="1001" dirty="0" smtClean="0">
                <a:latin typeface="+mn-ea"/>
              </a:rPr>
              <a:t>전문가 상담 시스템이 있고</a:t>
            </a:r>
            <a:r>
              <a:rPr lang="en-US" altLang="ko-KR" sz="1001" dirty="0" smtClean="0">
                <a:latin typeface="+mn-ea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001" dirty="0" smtClean="0">
                <a:latin typeface="+mn-ea"/>
              </a:rPr>
              <a:t>구매 전 샘플을 제공하며 제품 </a:t>
            </a:r>
            <a:r>
              <a:rPr lang="ko-KR" altLang="en-US" sz="1001" dirty="0" err="1" smtClean="0">
                <a:latin typeface="+mn-ea"/>
              </a:rPr>
              <a:t>테스팅을</a:t>
            </a:r>
            <a:r>
              <a:rPr lang="ko-KR" altLang="en-US" sz="1001" dirty="0" smtClean="0">
                <a:latin typeface="+mn-ea"/>
              </a:rPr>
              <a:t> 할 수 있는 등 소비자를 위한 세심하고 다양한 서비스를 제공하고 있다</a:t>
            </a:r>
            <a:r>
              <a:rPr lang="en-US" altLang="ko-KR" sz="1001" dirty="0" smtClean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001" dirty="0" smtClean="0">
                <a:latin typeface="+mn-ea"/>
              </a:rPr>
              <a:t>화려한 </a:t>
            </a:r>
            <a:r>
              <a:rPr lang="ko-KR" altLang="en-US" sz="1001" dirty="0">
                <a:latin typeface="+mn-ea"/>
              </a:rPr>
              <a:t>마케팅보다 진정성 있는 마케팅을 함으로써 소비자들의 신뢰를 쌓고 꾸준히 </a:t>
            </a:r>
            <a:r>
              <a:rPr lang="ko-KR" altLang="en-US" sz="1001" dirty="0" smtClean="0">
                <a:latin typeface="+mn-ea"/>
              </a:rPr>
              <a:t>사랑 받는 중이다</a:t>
            </a:r>
            <a:r>
              <a:rPr lang="en-US" altLang="ko-KR" sz="1001" dirty="0" smtClean="0">
                <a:latin typeface="+mn-ea"/>
              </a:rPr>
              <a:t>.</a:t>
            </a:r>
            <a:endParaRPr lang="en-US" altLang="ko-KR" sz="100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100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001" dirty="0" smtClean="0">
                <a:latin typeface="+mn-ea"/>
              </a:rPr>
              <a:t>다만</a:t>
            </a:r>
            <a:r>
              <a:rPr lang="en-US" altLang="ko-KR" sz="1001" dirty="0" smtClean="0">
                <a:latin typeface="+mn-ea"/>
              </a:rPr>
              <a:t> </a:t>
            </a:r>
            <a:r>
              <a:rPr lang="ko-KR" altLang="en-US" sz="1001" dirty="0" smtClean="0">
                <a:latin typeface="+mn-ea"/>
              </a:rPr>
              <a:t>소비자의 입장에서 보았을 때</a:t>
            </a:r>
            <a:r>
              <a:rPr lang="en-US" altLang="ko-KR" sz="1001" dirty="0" smtClean="0">
                <a:latin typeface="+mn-ea"/>
              </a:rPr>
              <a:t>,</a:t>
            </a:r>
            <a:r>
              <a:rPr lang="ko-KR" altLang="en-US" sz="1001" dirty="0" smtClean="0">
                <a:latin typeface="+mn-ea"/>
              </a:rPr>
              <a:t> 홈페이지를 이용하는데 불편한 점이 몇 가지 있어 지속적인 구매가 이루어지지 않을 것 같다는 아쉬움이 남는다</a:t>
            </a:r>
            <a:r>
              <a:rPr lang="en-US" altLang="ko-KR" sz="1001" dirty="0" smtClean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01" dirty="0" smtClean="0">
                <a:latin typeface="+mn-ea"/>
              </a:rPr>
              <a:t>홈페이지를 </a:t>
            </a:r>
            <a:r>
              <a:rPr lang="ko-KR" altLang="en-US" sz="1001" dirty="0" err="1" smtClean="0">
                <a:latin typeface="+mn-ea"/>
              </a:rPr>
              <a:t>리뉴얼하며</a:t>
            </a:r>
            <a:r>
              <a:rPr lang="ko-KR" altLang="en-US" sz="1001" dirty="0" smtClean="0">
                <a:latin typeface="+mn-ea"/>
              </a:rPr>
              <a:t> 문제점을 보완하고</a:t>
            </a:r>
            <a:r>
              <a:rPr lang="en-US" altLang="ko-KR" sz="1001" dirty="0" smtClean="0">
                <a:latin typeface="+mn-ea"/>
              </a:rPr>
              <a:t>, </a:t>
            </a:r>
            <a:r>
              <a:rPr lang="ko-KR" altLang="en-US" sz="1001" dirty="0" smtClean="0">
                <a:latin typeface="+mn-ea"/>
              </a:rPr>
              <a:t>소비자의 구매율을 높이고자 한다</a:t>
            </a:r>
            <a:r>
              <a:rPr lang="en-US" altLang="ko-KR" sz="1001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13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29318" y="718942"/>
            <a:ext cx="2891668" cy="370174"/>
          </a:xfr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altLang="ko-KR" sz="1401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43" y="1812175"/>
            <a:ext cx="2568087" cy="486231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23" y="1812175"/>
            <a:ext cx="2568087" cy="227930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502" y="1812175"/>
            <a:ext cx="2568087" cy="280103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261568" y="1770612"/>
            <a:ext cx="2701636" cy="438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1578" y="3640975"/>
            <a:ext cx="2235776" cy="349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9318" y="1445146"/>
            <a:ext cx="2766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① 칸마다 테두리가 쳐져 있어 답답한 느낌을 준다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4976398" y="1445146"/>
            <a:ext cx="2766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② 상품 가격이 노출되지 않아 불편하다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8723478" y="1375896"/>
            <a:ext cx="276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③ 배너 사이즈가 다르고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한 번에 나열되어 있어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광고 효과가 떨어진다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234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86130" y="1798292"/>
            <a:ext cx="1110656" cy="36041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NEW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835970" y="1798292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BEST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535650" y="1798292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FOR MEN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85810" y="1798292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SKIN CARE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90486" y="2336757"/>
            <a:ext cx="1104883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클렌저 </a:t>
            </a:r>
            <a:r>
              <a:rPr lang="en-US" altLang="ko-KR" sz="900" dirty="0">
                <a:latin typeface="+mn-ea"/>
              </a:rPr>
              <a:t>&amp; </a:t>
            </a:r>
            <a:r>
              <a:rPr lang="ko-KR" altLang="en-US" sz="900" dirty="0" err="1">
                <a:latin typeface="+mn-ea"/>
              </a:rPr>
              <a:t>스크럽</a:t>
            </a:r>
            <a:endParaRPr lang="ko-KR" altLang="en-US" sz="900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83875" y="2905149"/>
            <a:ext cx="518104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토너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08018" y="3473541"/>
            <a:ext cx="1069819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+mn-ea"/>
              </a:rPr>
              <a:t>모이스처라이저</a:t>
            </a:r>
            <a:endParaRPr lang="ko-KR" altLang="en-US" sz="900" dirty="0"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35650" y="2335577"/>
            <a:ext cx="1112550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클렌저 </a:t>
            </a:r>
            <a:r>
              <a:rPr lang="en-US" altLang="ko-KR" sz="900" dirty="0">
                <a:latin typeface="+mn-ea"/>
              </a:rPr>
              <a:t>&amp; </a:t>
            </a:r>
            <a:r>
              <a:rPr lang="ko-KR" altLang="en-US" sz="900" dirty="0" err="1">
                <a:latin typeface="+mn-ea"/>
              </a:rPr>
              <a:t>쉐이빙</a:t>
            </a:r>
            <a:endParaRPr lang="ko-KR" altLang="en-US" sz="900" dirty="0"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50387" y="2896676"/>
            <a:ext cx="483077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토너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49991" y="3457775"/>
            <a:ext cx="1083868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+mn-ea"/>
              </a:rPr>
              <a:t>모이스처라이저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932483" y="4041933"/>
            <a:ext cx="620888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+mn-ea"/>
              </a:rPr>
              <a:t>에센스</a:t>
            </a:r>
            <a:endParaRPr lang="ko-KR" altLang="en-US" sz="900" dirty="0"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004556" y="4610325"/>
            <a:ext cx="476743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+mn-ea"/>
              </a:rPr>
              <a:t>크림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875393" y="5178717"/>
            <a:ext cx="735069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아이 </a:t>
            </a:r>
            <a:r>
              <a:rPr lang="en-US" altLang="ko-KR" sz="900" dirty="0">
                <a:latin typeface="+mn-ea"/>
              </a:rPr>
              <a:t>&amp; </a:t>
            </a:r>
            <a:r>
              <a:rPr lang="ko-KR" altLang="en-US" sz="900" dirty="0">
                <a:latin typeface="+mn-ea"/>
              </a:rPr>
              <a:t>립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922317" y="5747109"/>
            <a:ext cx="641220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+mn-ea"/>
              </a:rPr>
              <a:t>마스크</a:t>
            </a:r>
            <a:endParaRPr lang="ko-KR" altLang="en-US" sz="900" dirty="0"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61910" y="6315502"/>
            <a:ext cx="962035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자외선 차단제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840715" y="4018873"/>
            <a:ext cx="502421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기타</a:t>
            </a:r>
            <a:endParaRPr lang="en-US" altLang="ko-KR" sz="900" dirty="0"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8385490" y="1798292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SPECIAL ZONE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444113" y="3462905"/>
            <a:ext cx="982862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반려동물 용품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549747" y="4026569"/>
            <a:ext cx="771593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+mn-ea"/>
              </a:rPr>
              <a:t>선물 세트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230971" y="4590233"/>
            <a:ext cx="1409147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+mn-ea"/>
              </a:rPr>
              <a:t>피부고민별</a:t>
            </a:r>
            <a:r>
              <a:rPr lang="ko-KR" altLang="en-US" sz="900" dirty="0">
                <a:latin typeface="+mn-ea"/>
              </a:rPr>
              <a:t> 제품 찾기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304406" y="5153899"/>
            <a:ext cx="1262276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+mn-ea"/>
              </a:rPr>
              <a:t>컬렉션별</a:t>
            </a:r>
            <a:r>
              <a:rPr lang="ko-KR" altLang="en-US" sz="900" dirty="0">
                <a:latin typeface="+mn-ea"/>
              </a:rPr>
              <a:t> 제품 찾기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444113" y="2899241"/>
            <a:ext cx="982862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+mn-ea"/>
              </a:rPr>
              <a:t>MOM &amp; BABY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235332" y="1798292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EVENT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44113" y="2335577"/>
            <a:ext cx="982862" cy="332508"/>
          </a:xfrm>
          <a:prstGeom prst="roundRect">
            <a:avLst/>
          </a:prstGeom>
          <a:ln w="63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+mn-ea"/>
              </a:rPr>
              <a:t>BODY &amp; HAIR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562793" y="1411221"/>
            <a:ext cx="9242297" cy="387421"/>
            <a:chOff x="1479664" y="1411221"/>
            <a:chExt cx="9242297" cy="38742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6071062" y="1411221"/>
              <a:ext cx="0" cy="159884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479664" y="1571105"/>
              <a:ext cx="9242297" cy="0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 flipV="1">
              <a:off x="1485461" y="1568853"/>
              <a:ext cx="1" cy="229438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3324499" y="1568853"/>
              <a:ext cx="0" cy="229438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5149696" y="1568853"/>
              <a:ext cx="0" cy="229788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7016383" y="1568852"/>
              <a:ext cx="0" cy="229438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V="1">
              <a:off x="8857689" y="1568853"/>
              <a:ext cx="0" cy="229788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10721961" y="1568853"/>
              <a:ext cx="0" cy="229788"/>
            </a:xfrm>
            <a:prstGeom prst="lin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59" name="제목 2"/>
          <p:cNvSpPr txBox="1">
            <a:spLocks/>
          </p:cNvSpPr>
          <p:nvPr/>
        </p:nvSpPr>
        <p:spPr>
          <a:xfrm>
            <a:off x="1229318" y="718942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정보구조설계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29540" r="12568" b="29163"/>
          <a:stretch/>
        </p:blipFill>
        <p:spPr>
          <a:xfrm>
            <a:off x="5421284" y="575596"/>
            <a:ext cx="1465813" cy="834499"/>
          </a:xfrm>
          <a:prstGeom prst="rect">
            <a:avLst/>
          </a:prstGeom>
        </p:spPr>
      </p:pic>
      <p:cxnSp>
        <p:nvCxnSpPr>
          <p:cNvPr id="27" name="직선 연결선 26"/>
          <p:cNvCxnSpPr>
            <a:stCxn id="3" idx="3"/>
          </p:cNvCxnSpPr>
          <p:nvPr/>
        </p:nvCxnSpPr>
        <p:spPr>
          <a:xfrm flipV="1">
            <a:off x="6887097" y="992845"/>
            <a:ext cx="320037" cy="1"/>
          </a:xfrm>
          <a:prstGeom prst="line">
            <a:avLst/>
          </a:prstGeom>
          <a:ln w="127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7207134" y="812637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Log In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8317790" y="992941"/>
            <a:ext cx="320037" cy="1"/>
          </a:xfrm>
          <a:prstGeom prst="line">
            <a:avLst/>
          </a:prstGeom>
          <a:ln w="127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8637827" y="812733"/>
            <a:ext cx="1110656" cy="36041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Sign Up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132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1229318" y="718942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1" y="2480055"/>
            <a:ext cx="3449782" cy="2443428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72" y="2480055"/>
            <a:ext cx="2254243" cy="2288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3971" y="2160041"/>
            <a:ext cx="3449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① 상품 가격 노출 및 </a:t>
            </a:r>
            <a:r>
              <a:rPr lang="ko-KR" altLang="en-US" sz="900" dirty="0" err="1" smtClean="0"/>
              <a:t>더보기</a:t>
            </a:r>
            <a:r>
              <a:rPr lang="ko-KR" altLang="en-US" sz="900" dirty="0" smtClean="0"/>
              <a:t> 버튼 추가로 인한 편리성 추구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4592919" y="2160041"/>
            <a:ext cx="2444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② </a:t>
            </a:r>
            <a:r>
              <a:rPr lang="ko-KR" altLang="en-US" sz="900" dirty="0" err="1" smtClean="0"/>
              <a:t>인스타그램</a:t>
            </a:r>
            <a:r>
              <a:rPr lang="ko-KR" altLang="en-US" sz="900" dirty="0" smtClean="0"/>
              <a:t> 탭 추가로 인한 홍보 효과 증대</a:t>
            </a:r>
            <a:endParaRPr lang="ko-KR" altLang="en-US" sz="9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1041"/>
          <a:stretch/>
        </p:blipFill>
        <p:spPr>
          <a:xfrm>
            <a:off x="8487987" y="2480055"/>
            <a:ext cx="2861817" cy="29705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10728" y="2160041"/>
            <a:ext cx="3216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① 페이지 중간 배너 추가로 </a:t>
            </a:r>
            <a:r>
              <a:rPr lang="ko-KR" altLang="en-US" sz="900" dirty="0" err="1" smtClean="0"/>
              <a:t>가독성</a:t>
            </a:r>
            <a:r>
              <a:rPr lang="ko-KR" altLang="en-US" sz="900" dirty="0" smtClean="0"/>
              <a:t> 및 마케팅 효과 향상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3971" y="1653136"/>
            <a:ext cx="2254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latin typeface="+mn-ea"/>
              </a:rPr>
              <a:t>정샘물뷰티</a:t>
            </a:r>
            <a:r>
              <a:rPr lang="ko-KR" altLang="en-US" sz="1000" b="1" dirty="0" smtClean="0">
                <a:latin typeface="+mn-ea"/>
              </a:rPr>
              <a:t> </a:t>
            </a:r>
            <a:r>
              <a:rPr lang="en-US" altLang="ko-KR" sz="1000" b="1" u="sng" dirty="0">
                <a:latin typeface="+mn-ea"/>
              </a:rPr>
              <a:t>www.jsmbeauty.com</a:t>
            </a:r>
            <a:endParaRPr lang="ko-KR" altLang="en-US" sz="1000" b="1" u="sng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7987" y="1653136"/>
            <a:ext cx="2709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+mn-ea"/>
              </a:rPr>
              <a:t>올리브영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ko-KR" altLang="en-US" sz="1000" b="1" dirty="0" err="1" smtClean="0">
                <a:latin typeface="+mn-ea"/>
              </a:rPr>
              <a:t>온라인몰</a:t>
            </a:r>
            <a:r>
              <a:rPr lang="ko-KR" altLang="en-US" sz="1000" b="1" dirty="0" smtClean="0">
                <a:latin typeface="+mn-ea"/>
              </a:rPr>
              <a:t> </a:t>
            </a:r>
            <a:r>
              <a:rPr lang="en-US" altLang="ko-KR" sz="1000" b="1" u="sng" dirty="0">
                <a:latin typeface="+mn-ea"/>
              </a:rPr>
              <a:t>www.oliveyoung.co.kr</a:t>
            </a:r>
            <a:endParaRPr lang="ko-KR" altLang="en-US" sz="10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60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61163" y="1371013"/>
            <a:ext cx="6454465" cy="1279852"/>
            <a:chOff x="3098317" y="977593"/>
            <a:chExt cx="6874907" cy="143866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2" t="31513" r="14218" b="30353"/>
            <a:stretch/>
          </p:blipFill>
          <p:spPr>
            <a:xfrm>
              <a:off x="3098317" y="977593"/>
              <a:ext cx="2680097" cy="14386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778414" y="1402855"/>
              <a:ext cx="4194810" cy="588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172</a:t>
              </a:r>
              <a:r>
                <a:rPr lang="ko-KR" altLang="en-US" sz="1200" b="1" dirty="0" smtClean="0">
                  <a:latin typeface="+mn-ea"/>
                </a:rPr>
                <a:t>년 전통의 </a:t>
              </a:r>
              <a:r>
                <a:rPr lang="en-US" altLang="ko-KR" sz="1200" b="1" dirty="0" smtClean="0">
                  <a:latin typeface="+mn-ea"/>
                </a:rPr>
                <a:t>‘</a:t>
              </a:r>
              <a:r>
                <a:rPr lang="ko-KR" altLang="en-US" sz="1200" b="1" dirty="0" smtClean="0">
                  <a:latin typeface="+mn-ea"/>
                </a:rPr>
                <a:t>진심을 담은 서비스</a:t>
              </a:r>
              <a:r>
                <a:rPr lang="en-US" altLang="ko-KR" sz="1200" b="1" dirty="0" smtClean="0">
                  <a:latin typeface="+mn-ea"/>
                </a:rPr>
                <a:t>‘</a:t>
              </a:r>
              <a:r>
                <a:rPr lang="ko-KR" altLang="en-US" sz="1200" b="1" dirty="0" smtClean="0">
                  <a:latin typeface="+mn-ea"/>
                </a:rPr>
                <a:t>와 </a:t>
              </a:r>
              <a:r>
                <a:rPr lang="en-US" altLang="ko-KR" sz="1200" b="1" dirty="0" smtClean="0">
                  <a:latin typeface="+mn-ea"/>
                </a:rPr>
                <a:t>‘</a:t>
              </a:r>
              <a:r>
                <a:rPr lang="ko-KR" altLang="en-US" sz="1200" b="1" dirty="0" smtClean="0">
                  <a:latin typeface="+mn-ea"/>
                </a:rPr>
                <a:t>탁월한 효능</a:t>
              </a:r>
              <a:r>
                <a:rPr lang="en-US" altLang="ko-KR" sz="1200" b="1" dirty="0" smtClean="0">
                  <a:latin typeface="+mn-ea"/>
                </a:rPr>
                <a:t>‘</a:t>
              </a:r>
            </a:p>
            <a:p>
              <a:r>
                <a:rPr lang="en-US" altLang="ko-KR" sz="1600" b="1" dirty="0" smtClean="0">
                  <a:latin typeface="+mn-ea"/>
                </a:rPr>
                <a:t>1851</a:t>
              </a:r>
              <a:r>
                <a:rPr lang="ko-KR" altLang="en-US" sz="1600" b="1" dirty="0" smtClean="0">
                  <a:latin typeface="+mn-ea"/>
                </a:rPr>
                <a:t>년 뉴욕 조제 약국에서 출발한 키엘</a:t>
              </a:r>
              <a:r>
                <a:rPr lang="en-US" altLang="ko-KR" sz="1600" b="1" dirty="0" smtClean="0">
                  <a:latin typeface="+mn-ea"/>
                </a:rPr>
                <a:t>.</a:t>
              </a:r>
            </a:p>
          </p:txBody>
        </p:sp>
      </p:grpSp>
      <p:sp>
        <p:nvSpPr>
          <p:cNvPr id="14" name="타원 13"/>
          <p:cNvSpPr/>
          <p:nvPr/>
        </p:nvSpPr>
        <p:spPr>
          <a:xfrm>
            <a:off x="5125272" y="3246147"/>
            <a:ext cx="1726251" cy="1726251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16872" y="3246146"/>
            <a:ext cx="1726251" cy="1726251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833672" y="3246146"/>
            <a:ext cx="1726251" cy="1726251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71730" y="3832272"/>
            <a:ext cx="5249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 smtClean="0">
                <a:latin typeface="+mn-ea"/>
              </a:rPr>
              <a:t>+</a:t>
            </a:r>
            <a:endParaRPr lang="ko-KR" altLang="en-US" sz="30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80130" y="3832272"/>
            <a:ext cx="5249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 smtClean="0">
                <a:latin typeface="+mn-ea"/>
              </a:rPr>
              <a:t>+</a:t>
            </a:r>
            <a:endParaRPr lang="ko-KR" altLang="en-US" sz="3000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6872" y="3939994"/>
            <a:ext cx="17262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/>
              <a:t>샘플링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125272" y="3973817"/>
            <a:ext cx="17262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/>
              <a:t>건강한 피부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833671" y="3973817"/>
            <a:ext cx="17262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/>
              <a:t>맞춤형 </a:t>
            </a:r>
            <a:r>
              <a:rPr lang="ko-KR" altLang="en-US" sz="1600" dirty="0"/>
              <a:t>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1277" y="5346628"/>
            <a:ext cx="293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약국에서부터 시작한 </a:t>
            </a:r>
            <a:r>
              <a:rPr lang="ko-KR" altLang="en-US" sz="1200" dirty="0" err="1" smtClean="0"/>
              <a:t>코스메틱</a:t>
            </a:r>
            <a:r>
              <a:rPr lang="ko-KR" altLang="en-US" sz="1200" dirty="0" smtClean="0"/>
              <a:t> 브랜드로 보다 건강하고 순한 성분을 사용합니다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50570" y="5254294"/>
            <a:ext cx="30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“TRY Before You Buy!”</a:t>
            </a:r>
          </a:p>
          <a:p>
            <a:pPr algn="ctr"/>
            <a:r>
              <a:rPr lang="ko-KR" altLang="en-US" sz="1200" dirty="0"/>
              <a:t>구매 전 </a:t>
            </a:r>
            <a:r>
              <a:rPr lang="ko-KR" altLang="en-US" sz="1200" dirty="0" smtClean="0"/>
              <a:t>샘플을 무료로 제공함으로써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제품 </a:t>
            </a:r>
            <a:r>
              <a:rPr lang="ko-KR" altLang="en-US" sz="1200" dirty="0" err="1" smtClean="0"/>
              <a:t>테스팅을</a:t>
            </a:r>
            <a:r>
              <a:rPr lang="ko-KR" altLang="en-US" sz="1200" dirty="0" smtClean="0"/>
              <a:t> 할 수 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29676" y="5346628"/>
            <a:ext cx="293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오프라인으로 고객의 피부 타입을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분석하고 이에 맞는 제품을 추천합니다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26" name="제목 2"/>
          <p:cNvSpPr txBox="1">
            <a:spLocks/>
          </p:cNvSpPr>
          <p:nvPr/>
        </p:nvSpPr>
        <p:spPr>
          <a:xfrm>
            <a:off x="1229318" y="718942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 도출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1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25215" y="1266149"/>
            <a:ext cx="10247585" cy="4951771"/>
          </a:xfrm>
          <a:prstGeom prst="roundRect">
            <a:avLst>
              <a:gd name="adj" fmla="val 330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 b="1" u="sng" dirty="0" smtClean="0">
                <a:latin typeface="+mn-ea"/>
              </a:rPr>
              <a:t>CONCEPT</a:t>
            </a:r>
            <a:endParaRPr lang="en-US" altLang="ko-KR" sz="3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+mn-ea"/>
              </a:rPr>
              <a:t>깊은 역사와 전통이 있는 키엘 브랜드는 </a:t>
            </a:r>
            <a:r>
              <a:rPr lang="ko-KR" altLang="en-US" sz="1000" dirty="0">
                <a:latin typeface="+mn-ea"/>
              </a:rPr>
              <a:t>정적인 이미지를 </a:t>
            </a:r>
            <a:r>
              <a:rPr lang="ko-KR" altLang="en-US" sz="1000" dirty="0" smtClean="0">
                <a:latin typeface="+mn-ea"/>
              </a:rPr>
              <a:t>강조하며</a:t>
            </a:r>
            <a:r>
              <a:rPr lang="en-US" altLang="ko-KR" sz="1000" dirty="0" smtClean="0">
                <a:latin typeface="+mn-ea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+mn-ea"/>
              </a:rPr>
              <a:t>품질을 우선시하는 진정성 마케팅으로 모던함과 </a:t>
            </a:r>
            <a:r>
              <a:rPr lang="ko-KR" altLang="en-US" sz="1000" dirty="0">
                <a:latin typeface="+mn-ea"/>
              </a:rPr>
              <a:t>세련됨을 </a:t>
            </a:r>
            <a:r>
              <a:rPr lang="ko-KR" altLang="en-US" sz="1000" dirty="0" smtClean="0">
                <a:latin typeface="+mn-ea"/>
              </a:rPr>
              <a:t>표현합니다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u="sng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b="1" u="sng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u="sng" dirty="0" smtClean="0">
                <a:latin typeface="+mn-ea"/>
              </a:rPr>
              <a:t>LOGO</a:t>
            </a:r>
          </a:p>
          <a:p>
            <a:pPr lvl="1">
              <a:lnSpc>
                <a:spcPct val="150000"/>
              </a:lnSpc>
            </a:pPr>
            <a:endParaRPr lang="en-US" altLang="ko-KR" b="1" u="sng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000" b="1" u="sng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000" b="1" u="sng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000" b="1" u="sng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000" b="1" u="sng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u="sng" dirty="0" smtClean="0">
                <a:latin typeface="+mn-ea"/>
              </a:rPr>
              <a:t>TYPOGRAPHY</a:t>
            </a:r>
          </a:p>
          <a:p>
            <a:pPr lvl="1"/>
            <a:r>
              <a:rPr lang="ko-KR" altLang="en-US" dirty="0">
                <a:latin typeface="+mn-ea"/>
              </a:rPr>
              <a:t>맑은 고딕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본문</a:t>
            </a:r>
            <a:r>
              <a:rPr lang="en-US" altLang="ko-KR" dirty="0">
                <a:latin typeface="+mn-ea"/>
              </a:rPr>
              <a:t>) </a:t>
            </a:r>
            <a:r>
              <a:rPr lang="en-US" altLang="ko-KR" dirty="0" smtClean="0">
                <a:latin typeface="+mn-ea"/>
              </a:rPr>
              <a:t>Malgun Gothic 18px</a:t>
            </a:r>
            <a:endParaRPr lang="en-US" altLang="ko-KR" b="1" u="sng" dirty="0" smtClean="0">
              <a:latin typeface="+mn-ea"/>
            </a:endParaRPr>
          </a:p>
          <a:p>
            <a:pPr lvl="1"/>
            <a:r>
              <a:rPr lang="ko-KR" altLang="en-US" sz="1600" dirty="0" smtClean="0">
                <a:latin typeface="+mn-ea"/>
              </a:rPr>
              <a:t>맑은 고딕 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본문</a:t>
            </a:r>
            <a:r>
              <a:rPr lang="en-US" altLang="ko-KR" sz="1600" dirty="0" smtClean="0">
                <a:latin typeface="+mn-ea"/>
              </a:rPr>
              <a:t>) Malgun Gothic 16px</a:t>
            </a:r>
          </a:p>
          <a:p>
            <a:pPr lvl="1"/>
            <a:r>
              <a:rPr lang="ko-KR" altLang="en-US" sz="1400" dirty="0">
                <a:latin typeface="+mn-ea"/>
              </a:rPr>
              <a:t>맑은 고딕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본문</a:t>
            </a:r>
            <a:r>
              <a:rPr lang="en-US" altLang="ko-KR" sz="1400" dirty="0">
                <a:latin typeface="+mn-ea"/>
              </a:rPr>
              <a:t>) </a:t>
            </a:r>
            <a:r>
              <a:rPr lang="en-US" altLang="ko-KR" sz="1400" dirty="0" smtClean="0">
                <a:latin typeface="+mn-ea"/>
              </a:rPr>
              <a:t>Malgun Gothic 14px</a:t>
            </a:r>
          </a:p>
          <a:p>
            <a:pPr lvl="1"/>
            <a:r>
              <a:rPr lang="ko-KR" altLang="en-US" sz="1200" dirty="0">
                <a:latin typeface="+mn-ea"/>
              </a:rPr>
              <a:t>맑은 고딕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본문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200" dirty="0" smtClean="0">
                <a:latin typeface="+mn-ea"/>
              </a:rPr>
              <a:t>Malgun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Gothic 12px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86249" y="1428190"/>
            <a:ext cx="3728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latin typeface="+mn-ea"/>
              </a:rPr>
              <a:t>COLORS</a:t>
            </a:r>
            <a:endParaRPr lang="en-US" altLang="ko-KR" sz="1600" b="1" u="sng" dirty="0">
              <a:latin typeface="+mn-ea"/>
            </a:endParaRPr>
          </a:p>
          <a:p>
            <a:endParaRPr lang="en-US" altLang="ko-KR" b="1" u="sng" dirty="0">
              <a:latin typeface="+mn-ea"/>
            </a:endParaRPr>
          </a:p>
          <a:p>
            <a:endParaRPr lang="en-US" altLang="ko-KR" b="1" u="sng" dirty="0">
              <a:latin typeface="+mn-ea"/>
            </a:endParaRPr>
          </a:p>
          <a:p>
            <a:endParaRPr lang="en-US" altLang="ko-KR" b="1" u="sng" dirty="0">
              <a:latin typeface="+mn-ea"/>
            </a:endParaRPr>
          </a:p>
          <a:p>
            <a:endParaRPr lang="en-US" altLang="ko-KR" b="1" u="sng" dirty="0">
              <a:latin typeface="+mn-ea"/>
            </a:endParaRPr>
          </a:p>
          <a:p>
            <a:endParaRPr lang="en-US" altLang="ko-KR" b="1" u="sng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u="sng" dirty="0" smtClean="0">
                <a:latin typeface="+mn-ea"/>
              </a:rPr>
              <a:t/>
            </a:r>
            <a:br>
              <a:rPr lang="en-US" altLang="ko-KR" b="1" u="sng" dirty="0" smtClean="0">
                <a:latin typeface="+mn-ea"/>
              </a:rPr>
            </a:br>
            <a:r>
              <a:rPr lang="en-US" altLang="ko-KR" sz="1600" b="1" u="sng" dirty="0" smtClean="0">
                <a:latin typeface="+mn-ea"/>
              </a:rPr>
              <a:t>BUTTONS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079176" y="1852537"/>
            <a:ext cx="1076582" cy="1352768"/>
            <a:chOff x="498763" y="3765666"/>
            <a:chExt cx="881150" cy="1147156"/>
          </a:xfrm>
        </p:grpSpPr>
        <p:sp>
          <p:nvSpPr>
            <p:cNvPr id="7" name="직사각형 6"/>
            <p:cNvSpPr/>
            <p:nvPr/>
          </p:nvSpPr>
          <p:spPr>
            <a:xfrm>
              <a:off x="498764" y="3765666"/>
              <a:ext cx="881149" cy="11471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8763" y="4479185"/>
              <a:ext cx="881150" cy="380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atin typeface="+mn-ea"/>
                </a:rPr>
                <a:t>Primary Color</a:t>
              </a:r>
            </a:p>
            <a:p>
              <a:r>
                <a:rPr lang="en-US" altLang="ko-KR" sz="700" dirty="0" smtClean="0">
                  <a:latin typeface="+mn-ea"/>
                </a:rPr>
                <a:t>RGB (255, 255, 255)</a:t>
              </a:r>
            </a:p>
            <a:p>
              <a:r>
                <a:rPr lang="en-US" altLang="ko-KR" sz="700" dirty="0" smtClean="0">
                  <a:latin typeface="+mn-ea"/>
                </a:rPr>
                <a:t>#FFFFFF</a:t>
              </a:r>
              <a:endParaRPr lang="ko-KR" altLang="en-US" sz="700" dirty="0">
                <a:latin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275765" y="1852537"/>
            <a:ext cx="1076582" cy="1352768"/>
            <a:chOff x="498763" y="3765666"/>
            <a:chExt cx="881150" cy="1147156"/>
          </a:xfrm>
        </p:grpSpPr>
        <p:sp>
          <p:nvSpPr>
            <p:cNvPr id="14" name="직사각형 13"/>
            <p:cNvSpPr/>
            <p:nvPr/>
          </p:nvSpPr>
          <p:spPr>
            <a:xfrm>
              <a:off x="498764" y="3765666"/>
              <a:ext cx="881149" cy="114715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763" y="4479185"/>
              <a:ext cx="881150" cy="380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Primary Color</a:t>
              </a:r>
            </a:p>
            <a:p>
              <a:r>
                <a:rPr lang="en-US" altLang="ko-KR" sz="700" dirty="0" smtClean="0">
                  <a:solidFill>
                    <a:schemeClr val="bg1"/>
                  </a:solidFill>
                  <a:latin typeface="+mn-ea"/>
                </a:rPr>
                <a:t>RGB (0, 0, 0)</a:t>
              </a:r>
            </a:p>
            <a:p>
              <a:r>
                <a:rPr lang="en-US" altLang="ko-KR" sz="700" dirty="0" smtClean="0">
                  <a:solidFill>
                    <a:schemeClr val="bg1"/>
                  </a:solidFill>
                  <a:latin typeface="+mn-ea"/>
                </a:rPr>
                <a:t>#000000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472354" y="1849426"/>
            <a:ext cx="1076582" cy="1352767"/>
            <a:chOff x="-480608" y="3765666"/>
            <a:chExt cx="881150" cy="1147156"/>
          </a:xfrm>
        </p:grpSpPr>
        <p:sp>
          <p:nvSpPr>
            <p:cNvPr id="20" name="직사각형 19"/>
            <p:cNvSpPr/>
            <p:nvPr/>
          </p:nvSpPr>
          <p:spPr>
            <a:xfrm>
              <a:off x="-480607" y="3765666"/>
              <a:ext cx="881149" cy="1147156"/>
            </a:xfrm>
            <a:prstGeom prst="rect">
              <a:avLst/>
            </a:prstGeom>
            <a:solidFill>
              <a:srgbClr val="606060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80608" y="4479185"/>
              <a:ext cx="881149" cy="365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Secondary Color</a:t>
              </a:r>
            </a:p>
            <a:p>
              <a:r>
                <a:rPr lang="en-US" altLang="ko-KR" sz="700" dirty="0" smtClean="0">
                  <a:solidFill>
                    <a:schemeClr val="bg1"/>
                  </a:solidFill>
                  <a:latin typeface="+mn-ea"/>
                </a:rPr>
                <a:t>RGB (96, 96, 96)</a:t>
              </a:r>
            </a:p>
            <a:p>
              <a:r>
                <a:rPr lang="en-US" altLang="ko-KR" sz="700" dirty="0">
                  <a:solidFill>
                    <a:schemeClr val="bg1"/>
                  </a:solidFill>
                  <a:latin typeface="+mn-ea"/>
                </a:rPr>
                <a:t>#606060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079176" y="4230051"/>
            <a:ext cx="1380066" cy="3640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N O R M A L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89393" y="4226941"/>
            <a:ext cx="1380066" cy="364067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H O V E R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12" y="3474818"/>
            <a:ext cx="2371196" cy="623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2" y="3202193"/>
            <a:ext cx="1169250" cy="11692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224081"/>
            <a:ext cx="1841182" cy="484523"/>
          </a:xfrm>
          <a:prstGeom prst="rect">
            <a:avLst/>
          </a:prstGeom>
        </p:spPr>
      </p:pic>
      <p:sp>
        <p:nvSpPr>
          <p:cNvPr id="30" name="제목 2"/>
          <p:cNvSpPr txBox="1">
            <a:spLocks/>
          </p:cNvSpPr>
          <p:nvPr/>
        </p:nvSpPr>
        <p:spPr>
          <a:xfrm>
            <a:off x="1229318" y="718942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스타일 가이드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0" y="74452"/>
            <a:ext cx="1841182" cy="484523"/>
          </a:xfrm>
          <a:prstGeom prst="rect">
            <a:avLst/>
          </a:prstGeom>
        </p:spPr>
      </p:pic>
      <p:sp>
        <p:nvSpPr>
          <p:cNvPr id="4" name="제목 2"/>
          <p:cNvSpPr txBox="1">
            <a:spLocks/>
          </p:cNvSpPr>
          <p:nvPr/>
        </p:nvSpPr>
        <p:spPr>
          <a:xfrm>
            <a:off x="555987" y="569313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 보드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044725"/>
              </p:ext>
            </p:extLst>
          </p:nvPr>
        </p:nvGraphicFramePr>
        <p:xfrm>
          <a:off x="833971" y="949826"/>
          <a:ext cx="10795534" cy="5506715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580982">
                  <a:extLst>
                    <a:ext uri="{9D8B030D-6E8A-4147-A177-3AD203B41FA5}">
                      <a16:colId xmlns:a16="http://schemas.microsoft.com/office/drawing/2014/main" val="2276834427"/>
                    </a:ext>
                  </a:extLst>
                </a:gridCol>
                <a:gridCol w="1415856">
                  <a:extLst>
                    <a:ext uri="{9D8B030D-6E8A-4147-A177-3AD203B41FA5}">
                      <a16:colId xmlns:a16="http://schemas.microsoft.com/office/drawing/2014/main" val="1859259931"/>
                    </a:ext>
                  </a:extLst>
                </a:gridCol>
                <a:gridCol w="866856">
                  <a:extLst>
                    <a:ext uri="{9D8B030D-6E8A-4147-A177-3AD203B41FA5}">
                      <a16:colId xmlns:a16="http://schemas.microsoft.com/office/drawing/2014/main" val="117585491"/>
                    </a:ext>
                  </a:extLst>
                </a:gridCol>
                <a:gridCol w="956919">
                  <a:extLst>
                    <a:ext uri="{9D8B030D-6E8A-4147-A177-3AD203B41FA5}">
                      <a16:colId xmlns:a16="http://schemas.microsoft.com/office/drawing/2014/main" val="103262277"/>
                    </a:ext>
                  </a:extLst>
                </a:gridCol>
                <a:gridCol w="974921">
                  <a:extLst>
                    <a:ext uri="{9D8B030D-6E8A-4147-A177-3AD203B41FA5}">
                      <a16:colId xmlns:a16="http://schemas.microsoft.com/office/drawing/2014/main" val="2751335923"/>
                    </a:ext>
                  </a:extLst>
                </a:gridCol>
              </a:tblGrid>
              <a:tr h="2139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Kiehl's</a:t>
                      </a:r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 Korea Website </a:t>
                      </a:r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StoryBoard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Project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Kiehl's Korea Website Renewal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813498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Author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김이영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000792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Mobile 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169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919616"/>
                  </a:ext>
                </a:extLst>
              </a:tr>
              <a:tr h="2939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325796"/>
                  </a:ext>
                </a:extLst>
              </a:tr>
              <a:tr h="352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900" u="none" strike="noStrike" dirty="0" smtClean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① </a:t>
                      </a:r>
                      <a:r>
                        <a:rPr lang="en-US" altLang="ko-KR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#Header &gt; MENU BAR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햄버거 메뉴 클릭 시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좌측에서 우측으로 슬라이드 되며 메뉴가 나타남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② </a:t>
                      </a:r>
                      <a:r>
                        <a:rPr lang="en-US" altLang="ko-KR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#Header &gt; MAIN LOGO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서브 페이지에서도 </a:t>
                      </a:r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상단바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고정되어 있어 로고 클릭 시 메인 페이지로 </a:t>
                      </a:r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재이동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③ </a:t>
                      </a:r>
                      <a:r>
                        <a:rPr lang="en-US" altLang="ko-KR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User </a:t>
                      </a:r>
                      <a:r>
                        <a:rPr lang="ko-KR" altLang="en-US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로그인 화면 창으로 이동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로그인 창에서 회원가입으로 연결 가능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④ 장바구니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로그인 되어있을 경우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장바구니 페이지로 이동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안되어있을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경우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로그인 페이지로 이동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⑤ 검색 창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제품명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상품 목록 페이지로 이동하여 검색 단어가 들어간 제품들 나열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지점명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지점 안내 및 지도 표시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⑥ </a:t>
                      </a:r>
                      <a:r>
                        <a:rPr lang="en-US" altLang="ko-KR" sz="900" u="none" strike="noStrike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MAIN BANNER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해당 상품 구매하기 페이지로 </a:t>
                      </a:r>
                      <a:r>
                        <a:rPr lang="ko-KR" altLang="en-US" sz="900" u="none" strike="noStrike" dirty="0" smtClean="0">
                          <a:effectLst/>
                          <a:latin typeface="+mn-ea"/>
                          <a:ea typeface="+mn-ea"/>
                        </a:rPr>
                        <a:t>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780055"/>
                  </a:ext>
                </a:extLst>
              </a:tr>
              <a:tr h="29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Link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08208"/>
                  </a:ext>
                </a:extLst>
              </a:tr>
              <a:tr h="743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</a:t>
                      </a:r>
                      <a:r>
                        <a:rPr lang="ko-KR" altLang="en-US" sz="900" dirty="0" smtClean="0">
                          <a:latin typeface="+mn-ea"/>
                        </a:rPr>
                        <a:t> 메인 페이지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u="sng" dirty="0" smtClean="0">
                          <a:latin typeface="+mn-ea"/>
                          <a:hlinkClick r:id="rId3" action="ppaction://hlinkfile"/>
                        </a:rPr>
                        <a:t>index.html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</a:t>
                      </a:r>
                      <a:r>
                        <a:rPr lang="ko-KR" altLang="en-US" sz="900" dirty="0" smtClean="0">
                          <a:latin typeface="+mn-ea"/>
                        </a:rPr>
                        <a:t> 로그인 페이지</a:t>
                      </a:r>
                      <a:r>
                        <a:rPr lang="en-US" altLang="ko-KR" sz="900" dirty="0" smtClean="0">
                          <a:latin typeface="+mn-ea"/>
                        </a:rPr>
                        <a:t> (</a:t>
                      </a:r>
                      <a:r>
                        <a:rPr lang="en-US" altLang="ko-KR" sz="900" dirty="0" smtClean="0">
                          <a:latin typeface="+mn-ea"/>
                          <a:hlinkClick r:id="rId4" action="ppaction://hlinkfile"/>
                        </a:rPr>
                        <a:t>login.html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⑥</a:t>
                      </a:r>
                      <a:r>
                        <a:rPr lang="ko-KR" altLang="en-US" sz="900" dirty="0" smtClean="0">
                          <a:latin typeface="+mn-ea"/>
                        </a:rPr>
                        <a:t> 제품 구매 페이지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5" action="ppaction://hlinkfile"/>
                        </a:rPr>
                        <a:t>sub_product.html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  <a:endParaRPr lang="en-US" altLang="ko-KR" sz="900" dirty="0">
                        <a:latin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4747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442" y="1678613"/>
            <a:ext cx="2709309" cy="469412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399187" y="15848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①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05591" y="1743929"/>
            <a:ext cx="178926" cy="25179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01938" y="1721587"/>
            <a:ext cx="1229064" cy="2907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02358" y="156116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③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75902" y="1742055"/>
            <a:ext cx="436876" cy="2536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05124" y="2091299"/>
            <a:ext cx="2649375" cy="20485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99187" y="196978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⑤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63389" y="2376204"/>
            <a:ext cx="2523506" cy="393315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33542" y="22589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⑥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8709" y="15415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②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9487" y="15657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④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3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0" y="74452"/>
            <a:ext cx="1841182" cy="484523"/>
          </a:xfrm>
          <a:prstGeom prst="rect">
            <a:avLst/>
          </a:prstGeom>
        </p:spPr>
      </p:pic>
      <p:sp>
        <p:nvSpPr>
          <p:cNvPr id="4" name="제목 2"/>
          <p:cNvSpPr txBox="1">
            <a:spLocks/>
          </p:cNvSpPr>
          <p:nvPr/>
        </p:nvSpPr>
        <p:spPr>
          <a:xfrm>
            <a:off x="555987" y="569313"/>
            <a:ext cx="2891668" cy="370174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1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606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 보드</a:t>
            </a:r>
            <a:endParaRPr lang="ko-KR" altLang="en-US" sz="2000" dirty="0">
              <a:solidFill>
                <a:srgbClr val="606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744016"/>
              </p:ext>
            </p:extLst>
          </p:nvPr>
        </p:nvGraphicFramePr>
        <p:xfrm>
          <a:off x="833971" y="949826"/>
          <a:ext cx="10787222" cy="5506715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580982">
                  <a:extLst>
                    <a:ext uri="{9D8B030D-6E8A-4147-A177-3AD203B41FA5}">
                      <a16:colId xmlns:a16="http://schemas.microsoft.com/office/drawing/2014/main" val="2276834427"/>
                    </a:ext>
                  </a:extLst>
                </a:gridCol>
                <a:gridCol w="1415856">
                  <a:extLst>
                    <a:ext uri="{9D8B030D-6E8A-4147-A177-3AD203B41FA5}">
                      <a16:colId xmlns:a16="http://schemas.microsoft.com/office/drawing/2014/main" val="1859259931"/>
                    </a:ext>
                  </a:extLst>
                </a:gridCol>
                <a:gridCol w="866856">
                  <a:extLst>
                    <a:ext uri="{9D8B030D-6E8A-4147-A177-3AD203B41FA5}">
                      <a16:colId xmlns:a16="http://schemas.microsoft.com/office/drawing/2014/main" val="117585491"/>
                    </a:ext>
                  </a:extLst>
                </a:gridCol>
                <a:gridCol w="956919">
                  <a:extLst>
                    <a:ext uri="{9D8B030D-6E8A-4147-A177-3AD203B41FA5}">
                      <a16:colId xmlns:a16="http://schemas.microsoft.com/office/drawing/2014/main" val="103262277"/>
                    </a:ext>
                  </a:extLst>
                </a:gridCol>
                <a:gridCol w="966609">
                  <a:extLst>
                    <a:ext uri="{9D8B030D-6E8A-4147-A177-3AD203B41FA5}">
                      <a16:colId xmlns:a16="http://schemas.microsoft.com/office/drawing/2014/main" val="2751335923"/>
                    </a:ext>
                  </a:extLst>
                </a:gridCol>
              </a:tblGrid>
              <a:tr h="2139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Kiehl's</a:t>
                      </a:r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 Korea Website </a:t>
                      </a:r>
                      <a:r>
                        <a:rPr 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StoryBoard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Project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Kiehl's Korea Website Renewal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813498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Author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김이영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000792"/>
                  </a:ext>
                </a:extLst>
              </a:tr>
              <a:tr h="216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Navigation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Mobile 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169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919616"/>
                  </a:ext>
                </a:extLst>
              </a:tr>
              <a:tr h="2939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325796"/>
                  </a:ext>
                </a:extLst>
              </a:tr>
              <a:tr h="352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more &gt; </a:t>
                      </a: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버튼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+mn-ea"/>
                        </a:rPr>
                        <a:t>제품 목록 페이지로 이동</a:t>
                      </a:r>
                      <a:endParaRPr lang="en-US" altLang="ko-KR" sz="9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 상품 이미지</a:t>
                      </a:r>
                      <a:endParaRPr lang="en-US" altLang="ko-KR" sz="900" dirty="0" smtClean="0">
                        <a:solidFill>
                          <a:srgbClr val="C00000"/>
                        </a:solidFill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+mn-ea"/>
                        </a:rPr>
                        <a:t>해당 상품 구매하기 페이지로 이동</a:t>
                      </a:r>
                      <a:endParaRPr lang="en-US" altLang="ko-KR" sz="9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 </a:t>
                      </a:r>
                      <a:r>
                        <a:rPr lang="en-US" altLang="ko-KR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SUB BANNER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latin typeface="+mn-ea"/>
                        </a:rPr>
                        <a:t>기획전 페이지로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780055"/>
                  </a:ext>
                </a:extLst>
              </a:tr>
              <a:tr h="29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Link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08208"/>
                  </a:ext>
                </a:extLst>
              </a:tr>
              <a:tr h="743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①</a:t>
                      </a:r>
                      <a:r>
                        <a:rPr lang="ko-KR" altLang="en-US" sz="900" dirty="0" smtClean="0">
                          <a:latin typeface="+mn-ea"/>
                        </a:rPr>
                        <a:t> 제품 목록 페이지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3" action="ppaction://hlinkfile"/>
                        </a:rPr>
                        <a:t>sub_best.html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②</a:t>
                      </a:r>
                      <a:r>
                        <a:rPr lang="ko-KR" altLang="en-US" sz="900" dirty="0" smtClean="0">
                          <a:latin typeface="+mn-ea"/>
                        </a:rPr>
                        <a:t> 제품 구매 페이지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4" action="ppaction://hlinkfile"/>
                        </a:rPr>
                        <a:t>sub_product.html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③</a:t>
                      </a:r>
                      <a:r>
                        <a:rPr lang="ko-KR" altLang="en-US" sz="900" dirty="0" smtClean="0">
                          <a:latin typeface="+mn-ea"/>
                        </a:rPr>
                        <a:t> 기획전 페이지 </a:t>
                      </a:r>
                      <a:r>
                        <a:rPr lang="en-US" altLang="ko-KR" sz="900" dirty="0" smtClean="0">
                          <a:latin typeface="+mn-ea"/>
                        </a:rPr>
                        <a:t>(</a:t>
                      </a:r>
                      <a:r>
                        <a:rPr lang="en-US" altLang="ko-KR" sz="900" dirty="0" smtClean="0">
                          <a:latin typeface="+mn-ea"/>
                          <a:hlinkClick r:id="rId5" action="ppaction://hlinkfile"/>
                        </a:rPr>
                        <a:t>ban1.html</a:t>
                      </a:r>
                      <a:r>
                        <a:rPr lang="en-US" altLang="ko-KR" sz="900" dirty="0" smtClean="0">
                          <a:latin typeface="+mn-ea"/>
                        </a:rPr>
                        <a:t> , </a:t>
                      </a:r>
                      <a:r>
                        <a:rPr lang="en-US" altLang="ko-KR" sz="900" dirty="0" smtClean="0">
                          <a:latin typeface="+mn-ea"/>
                          <a:hlinkClick r:id="rId6" action="ppaction://hlinkfile"/>
                        </a:rPr>
                        <a:t>ban2.html</a:t>
                      </a:r>
                      <a:r>
                        <a:rPr lang="en-US" altLang="ko-KR" sz="900" dirty="0" smtClean="0">
                          <a:latin typeface="+mn-ea"/>
                        </a:rPr>
                        <a:t>)</a:t>
                      </a:r>
                      <a:endParaRPr lang="en-US" altLang="ko-KR" sz="900" dirty="0" smtClean="0">
                        <a:latin typeface="+mn-ea"/>
                      </a:endParaRPr>
                    </a:p>
                  </a:txBody>
                  <a:tcPr marL="8983" marR="8983" marT="8983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47473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948" y="1909677"/>
            <a:ext cx="2574783" cy="4005218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139800" y="1835902"/>
            <a:ext cx="2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①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39342" y="1989791"/>
            <a:ext cx="246892" cy="1116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10110" y="2109781"/>
            <a:ext cx="2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②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95589" y="2263670"/>
            <a:ext cx="1010481" cy="11029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9114" y="4725784"/>
            <a:ext cx="2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③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2948" y="4879673"/>
            <a:ext cx="2574783" cy="103522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864" y="1909677"/>
            <a:ext cx="2603734" cy="400521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6103759" y="1827589"/>
            <a:ext cx="2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①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03301" y="1964852"/>
            <a:ext cx="246892" cy="1116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65756" y="2101468"/>
            <a:ext cx="2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②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1235" y="2255357"/>
            <a:ext cx="1010481" cy="11029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863073" y="4717471"/>
            <a:ext cx="285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③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46709" y="4871359"/>
            <a:ext cx="2594982" cy="104353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33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5296</TotalTime>
  <Words>728</Words>
  <Application>Microsoft Office PowerPoint</Application>
  <PresentationFormat>와이드스크린</PresentationFormat>
  <Paragraphs>210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나눔고딕</vt:lpstr>
      <vt:lpstr>맑은 고딕</vt:lpstr>
      <vt:lpstr>Calibri</vt:lpstr>
      <vt:lpstr>Calibri Light</vt:lpstr>
      <vt:lpstr>Wingdings 2</vt:lpstr>
      <vt:lpstr>HDOfficeLightV0</vt:lpstr>
      <vt:lpstr>모바일 웹 기획서</vt:lpstr>
      <vt:lpstr>01 기획 의도</vt:lpstr>
      <vt:lpstr>02 사이트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252</cp:revision>
  <dcterms:created xsi:type="dcterms:W3CDTF">2023-02-15T00:25:33Z</dcterms:created>
  <dcterms:modified xsi:type="dcterms:W3CDTF">2023-03-29T08:52:04Z</dcterms:modified>
</cp:coreProperties>
</file>